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47" r:id="rId11"/>
    <p:sldId id="448" r:id="rId12"/>
    <p:sldId id="449" r:id="rId13"/>
    <p:sldId id="450" r:id="rId14"/>
    <p:sldId id="451" r:id="rId15"/>
    <p:sldId id="446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7" autoAdjust="0"/>
    <p:restoredTop sz="78596" autoAdjust="0"/>
  </p:normalViewPr>
  <p:slideViewPr>
    <p:cSldViewPr snapToGrid="0">
      <p:cViewPr varScale="1">
        <p:scale>
          <a:sx n="90" d="100"/>
          <a:sy n="90" d="100"/>
        </p:scale>
        <p:origin x="17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https://mybinder.org/v2/gh/zz4fap/t319_aprendizado_de_maquina/main?filepath=notebooks%2Fregression%2Ferror_surface_example1.ipynb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https://colab.research.google.com/github/zz4fap/t319_aprendizado_de_maquina/blob/main/notebooks/regression/error_surface_example1.ipynb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789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649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https://mybinder.org/v2/gh/zz4fap/t319_aprendizado_de_maquina/main?filepath=notebooks%2Fregression%2Fformatos_diferentes_da_</a:t>
            </a:r>
            <a:r>
              <a:rPr lang="pt-BR" u="none" dirty="0"/>
              <a:t>superficie_de_erro</a:t>
            </a:r>
            <a:r>
              <a:rPr lang="pt-BR" u="none" dirty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>
                <a:solidFill>
                  <a:srgbClr val="00B0F0"/>
                </a:solidFill>
              </a:rPr>
              <a:t>Exemplo</a:t>
            </a:r>
            <a:r>
              <a:rPr lang="pt-BR" u="none" dirty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18/03/2022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1.ipynb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10.png"/><Relationship Id="rId18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3083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cada possível valor dos </a:t>
                </a:r>
                <a:r>
                  <a:rPr lang="pt-BR" b="1" dirty="0"/>
                  <a:t>pesos</a:t>
                </a:r>
                <a:r>
                  <a:rPr lang="pt-BR" dirty="0"/>
                  <a:t>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(tem 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3083" cy="5032375"/>
              </a:xfrm>
              <a:blipFill rotWithShape="0">
                <a:blip r:embed="rId3"/>
                <a:stretch>
                  <a:fillRect l="-712" t="-2300" b="-2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53531" y="5233836"/>
            <a:ext cx="1219203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57320" y="4933580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320" y="4933580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826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endCxn id="4" idx="3"/>
          </p:cNvCxnSpPr>
          <p:nvPr/>
        </p:nvCxnSpPr>
        <p:spPr>
          <a:xfrm flipH="1">
            <a:off x="10072734" y="5233836"/>
            <a:ext cx="752921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91345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0, 0.1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 valor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91345" cy="5032375"/>
              </a:xfrm>
              <a:blipFill>
                <a:blip r:embed="rId2"/>
                <a:stretch>
                  <a:fillRect l="-1176" t="-1937" r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9558" r="9387"/>
          <a:stretch/>
        </p:blipFill>
        <p:spPr>
          <a:xfrm>
            <a:off x="8113986" y="123386"/>
            <a:ext cx="3970977" cy="2682031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9637986" y="1825624"/>
            <a:ext cx="2446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do </a:t>
            </a:r>
            <a:r>
              <a:rPr lang="pt-BR" sz="1400" b="1" dirty="0"/>
              <a:t>modelo gerador</a:t>
            </a:r>
            <a:r>
              <a:rPr lang="pt-BR" sz="1400" dirty="0"/>
              <a:t> com 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927429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de </a:t>
                </a:r>
                <a:r>
                  <a:rPr lang="pt-BR" b="1" i="1" dirty="0"/>
                  <a:t>erro quadrático médio (EQM)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  <a:p>
                <a:r>
                  <a:rPr lang="pt-BR" dirty="0"/>
                  <a:t>Os 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na equação do EQM.</a:t>
                </a:r>
              </a:p>
              <a:p>
                <a:r>
                  <a:rPr lang="pt-BR" dirty="0"/>
                  <a:t>Observem que temos </a:t>
                </a:r>
                <a:r>
                  <a:rPr lang="pt-BR" b="1" dirty="0"/>
                  <a:t>apenas um ponto de mínimo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Isto se deve ao fato da superfície ser </a:t>
                </a:r>
                <a:r>
                  <a:rPr lang="pt-BR" b="1" dirty="0"/>
                  <a:t>convexa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927429" cy="5032375"/>
              </a:xfrm>
              <a:blipFill rotWithShape="0">
                <a:blip r:embed="rId3"/>
                <a:stretch>
                  <a:fillRect l="-1307" t="-1937" r="-13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8544911" y="3204995"/>
            <a:ext cx="3538756" cy="2538171"/>
            <a:chOff x="8765628" y="4792057"/>
            <a:chExt cx="3538756" cy="2538171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" t="5603" r="9387"/>
            <a:stretch/>
          </p:blipFill>
          <p:spPr>
            <a:xfrm>
              <a:off x="8765628" y="4792057"/>
              <a:ext cx="3538756" cy="2538171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0104250" y="5511249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>
              <a:stCxn id="6" idx="2"/>
            </p:cNvCxnSpPr>
            <p:nvPr/>
          </p:nvCxnSpPr>
          <p:spPr>
            <a:xfrm>
              <a:off x="10708005" y="5819026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5"/>
          <p:cNvSpPr txBox="1"/>
          <p:nvPr/>
        </p:nvSpPr>
        <p:spPr>
          <a:xfrm>
            <a:off x="8571174" y="632949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#2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2702" r="1723" b="9597"/>
          <a:stretch/>
        </p:blipFill>
        <p:spPr>
          <a:xfrm>
            <a:off x="8452882" y="1455078"/>
            <a:ext cx="3696586" cy="344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127125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Agora consideraremos uma </a:t>
                </a:r>
                <a:r>
                  <a:rPr lang="pt-BR" b="1" i="1" dirty="0"/>
                  <a:t>função observável </a:t>
                </a:r>
                <a:r>
                  <a:rPr lang="pt-BR" dirty="0"/>
                  <a:t>com dois atributos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Vamos supor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visualmente?</a:t>
                </a: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127125" cy="5032375"/>
              </a:xfrm>
              <a:blipFill>
                <a:blip r:embed="rId3"/>
                <a:stretch>
                  <a:fillRect l="-1274" t="-2421" r="-1424" b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03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Exemplo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62819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Plotamos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de </a:t>
                </a:r>
                <a:r>
                  <a:rPr lang="pt-BR" b="1" i="1" dirty="0"/>
                  <a:t>erro quadrático médio (EQM)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0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  <a:p>
                <a:r>
                  <a:rPr lang="pt-BR" dirty="0"/>
                  <a:t>O erro é calculado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na equação do EQM. </a:t>
                </a:r>
              </a:p>
              <a:p>
                <a:r>
                  <a:rPr lang="pt-BR" dirty="0"/>
                  <a:t>A superfície é convexa e, neste caso, é representada por uma matriz de 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i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uma curva onde o erro é constante.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62819" cy="5032375"/>
              </a:xfrm>
              <a:blipFill rotWithShape="0">
                <a:blip r:embed="rId3"/>
                <a:stretch>
                  <a:fillRect l="-1210" t="-2421" r="-16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784376" y="608749"/>
            <a:ext cx="3360026" cy="2581721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8297264" y="2746663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9504774" y="2447556"/>
            <a:ext cx="1178466" cy="4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8812119" y="3417931"/>
            <a:ext cx="3224988" cy="3325768"/>
            <a:chOff x="12393519" y="3506831"/>
            <a:chExt cx="3224988" cy="3325768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" t="7013" r="9328" b="1320"/>
            <a:stretch/>
          </p:blipFill>
          <p:spPr>
            <a:xfrm>
              <a:off x="12393519" y="3506831"/>
              <a:ext cx="3224988" cy="33257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3580950" y="4356497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solução ótima</a:t>
              </a:r>
            </a:p>
          </p:txBody>
        </p:sp>
        <p:cxnSp>
          <p:nvCxnSpPr>
            <p:cNvPr id="7" name="Straight Arrow Connector 8"/>
            <p:cNvCxnSpPr/>
            <p:nvPr/>
          </p:nvCxnSpPr>
          <p:spPr>
            <a:xfrm>
              <a:off x="14214477" y="4587004"/>
              <a:ext cx="4923" cy="428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65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761578"/>
          </a:xfrm>
        </p:spPr>
        <p:txBody>
          <a:bodyPr/>
          <a:lstStyle/>
          <a:p>
            <a:r>
              <a:rPr lang="pt-BR" dirty="0"/>
              <a:t>Formatos diferentes para a superfície de erro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Seja a seguinte função objetivo</a:t>
                </a:r>
                <a:r>
                  <a:rPr lang="pt-BR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e função observável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101777"/>
                <a:ext cx="4160784" cy="1225848"/>
              </a:xfrm>
              <a:prstGeom prst="rect">
                <a:avLst/>
              </a:prstGeom>
              <a:blipFill>
                <a:blip r:embed="rId9"/>
                <a:stretch>
                  <a:fillRect l="-1320" t="-2985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024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plotar a superfície de erro usamos: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varia entre um intervalo muito grande de valores, então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(vale).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(tigela).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583" r="-358" b="-31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</a:t>
                </a:r>
                <a:r>
                  <a:rPr lang="pt-BR"/>
                  <a:t>., modelos não-lineares) </a:t>
                </a:r>
                <a:r>
                  <a:rPr lang="pt-BR" dirty="0"/>
                  <a:t>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são apresentados ao modelo.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91204" cy="5032375"/>
              </a:xfrm>
              <a:blipFill rotWithShape="0">
                <a:blip r:embed="rId3"/>
                <a:stretch>
                  <a:fillRect l="-824" t="-3027" r="-2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modelos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381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consigo expressar a equação como uma combinação linear dos atributos.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Formal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conjunto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pt-BR" dirty="0"/>
                  <a:t>Portanto, precisamos definir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em relação 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reta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r="-54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36201" y="268365"/>
            <a:ext cx="195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</a:t>
            </a:r>
            <a:r>
              <a:rPr lang="pt-BR" sz="1400" b="1" dirty="0"/>
              <a:t>tangencial</a:t>
            </a:r>
            <a:r>
              <a:rPr lang="pt-BR" sz="1400" dirty="0"/>
              <a:t> à curva no ponto marcado pelo círculo vermelho. Sua </a:t>
            </a:r>
            <a:r>
              <a:rPr lang="pt-BR" sz="1400" b="1" dirty="0"/>
              <a:t>inclinação</a:t>
            </a:r>
            <a:r>
              <a:rPr lang="pt-BR" sz="1400" dirty="0"/>
              <a:t> é a </a:t>
            </a:r>
            <a:r>
              <a:rPr lang="pt-BR" sz="1400" b="1" dirty="0"/>
              <a:t>derivada</a:t>
            </a:r>
            <a:r>
              <a:rPr lang="pt-BR" sz="1400" dirty="0"/>
              <a:t> naquele ponto.</a:t>
            </a:r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equações.</a:t>
                </a:r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15627</TotalTime>
  <Words>4127</Words>
  <Application>Microsoft Office PowerPoint</Application>
  <PresentationFormat>Widescreen</PresentationFormat>
  <Paragraphs>275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#1</vt:lpstr>
      <vt:lpstr>Superfície de Erro: Exemplo #2</vt:lpstr>
      <vt:lpstr>Superfície de Erro: Exemplo #2</vt:lpstr>
      <vt:lpstr>Formatos diferentes para a superfície de erro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2102</cp:revision>
  <dcterms:created xsi:type="dcterms:W3CDTF">2020-02-17T11:18:32Z</dcterms:created>
  <dcterms:modified xsi:type="dcterms:W3CDTF">2022-03-18T18:41:00Z</dcterms:modified>
</cp:coreProperties>
</file>